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FDE65ED-CB40-46B3-ACAD-D9C10507EA73}">
  <a:tblStyle styleId="{4FDE65ED-CB40-46B3-ACAD-D9C10507EA7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F1B10FC-9BC1-404C-A540-82B96DC097FF}"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885C55C-EA27-4C4B-AD28-9794303336C2}"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26f1e2caa0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g126f1e2caa0_0_5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126f1e2caa0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g126f1e2caa0_0_6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26f1e2caa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126f1e2caa0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26f1e2caa0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g126f1e2caa0_0_3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26f1e2caa0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g126f1e2caa0_0_4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9</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9 | Fluent in Five | Spring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{4FDE65ED-CB40-46B3-ACAD-D9C10507EA73}</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9 | Fluent in Five | Spring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{4FDE65ED-CB40-46B3-ACAD-D9C10507EA73}</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11</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graphicFrame>
        <p:nvGraphicFramePr>
          <p:cNvPr id="132" name="Google Shape;132;p24"/>
          <p:cNvGraphicFramePr/>
          <p:nvPr/>
        </p:nvGraphicFramePr>
        <p:xfrm>
          <a:off x="108044" y="862525"/>
          <a:ext cx="3000000" cy="3000000"/>
        </p:xfrm>
        <a:graphic>
          <a:graphicData uri="http://schemas.openxmlformats.org/drawingml/2006/table">
            <a:tbl>
              <a:tblPr bandRow="1" firstRow="1">
                <a:noFill/>
                <a:tableStyleId>{8885C55C-EA27-4C4B-AD28-9794303336C2}</a:tableStyleId>
              </a:tblPr>
              <a:tblGrid>
                <a:gridCol w="1546950"/>
                <a:gridCol w="1301375"/>
                <a:gridCol w="1453625"/>
                <a:gridCol w="1512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320 as a product of primes using index notation.</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Decrease 70 by 15%.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65396023 to three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752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Using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 write an algebraic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ctr">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b="1" i="1" lang="en-GB" sz="1700">
                          <a:solidFill>
                            <a:schemeClr val="dk1"/>
                          </a:solidFill>
                          <a:latin typeface="Nunito Sans"/>
                          <a:ea typeface="Nunito Sans"/>
                          <a:cs typeface="Nunito Sans"/>
                          <a:sym typeface="Nunito Sans"/>
                        </a:rPr>
                        <a:t>“Eighteen divided by the result of six plus a number”</a:t>
                      </a:r>
                      <a:endParaRPr b="1" sz="17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trigonometry to find the size of angle </a:t>
                      </a:r>
                      <a:r>
                        <a:rPr i="1" lang="en-GB" sz="1600">
                          <a:solidFill>
                            <a:schemeClr val="dk1"/>
                          </a:solidFill>
                          <a:latin typeface="Times New Roman"/>
                          <a:ea typeface="Times New Roman"/>
                          <a:cs typeface="Times New Roman"/>
                          <a:sym typeface="Times New Roman"/>
                        </a:rPr>
                        <a:t>F</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3" name="Google Shape;133;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34" name="Google Shape;134;p24"/>
          <p:cNvPicPr preferRelativeResize="0"/>
          <p:nvPr/>
        </p:nvPicPr>
        <p:blipFill>
          <a:blip r:embed="rId3">
            <a:alphaModFix/>
          </a:blip>
          <a:stretch>
            <a:fillRect/>
          </a:stretch>
        </p:blipFill>
        <p:spPr>
          <a:xfrm>
            <a:off x="5260800" y="2495963"/>
            <a:ext cx="2857500" cy="19335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graphicFrame>
        <p:nvGraphicFramePr>
          <p:cNvPr id="139" name="Google Shape;139;p25"/>
          <p:cNvGraphicFramePr/>
          <p:nvPr/>
        </p:nvGraphicFramePr>
        <p:xfrm>
          <a:off x="108044" y="862525"/>
          <a:ext cx="3000000" cy="3000000"/>
        </p:xfrm>
        <a:graphic>
          <a:graphicData uri="http://schemas.openxmlformats.org/drawingml/2006/table">
            <a:tbl>
              <a:tblPr bandRow="1" firstRow="1">
                <a:noFill/>
                <a:tableStyleId>{8885C55C-EA27-4C4B-AD28-9794303336C2}</a:tableStyleId>
              </a:tblPr>
              <a:tblGrid>
                <a:gridCol w="1546950"/>
                <a:gridCol w="1301375"/>
                <a:gridCol w="1453625"/>
                <a:gridCol w="1512275"/>
                <a:gridCol w="3067850"/>
              </a:tblGrid>
              <a:tr h="10208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320 as a product of primes using index notation.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2</a:t>
                      </a:r>
                      <a:r>
                        <a:rPr b="0" baseline="30000" lang="en-GB" sz="1600">
                          <a:solidFill>
                            <a:srgbClr val="00BC89"/>
                          </a:solidFill>
                          <a:latin typeface="Nunito Sans"/>
                          <a:ea typeface="Nunito Sans"/>
                          <a:cs typeface="Nunito Sans"/>
                          <a:sym typeface="Nunito Sans"/>
                        </a:rPr>
                        <a:t>6</a:t>
                      </a:r>
                      <a:r>
                        <a:rPr b="0" lang="en-GB" sz="1600">
                          <a:solidFill>
                            <a:srgbClr val="00BC89"/>
                          </a:solidFill>
                          <a:latin typeface="Nunito Sans"/>
                          <a:ea typeface="Nunito Sans"/>
                          <a:cs typeface="Nunito Sans"/>
                          <a:sym typeface="Nunito Sans"/>
                        </a:rPr>
                        <a:t> ⨉ 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Decrease 70 by 15%.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59.5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65396023 to three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65400000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6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Using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 write an algebraic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ctr">
                        <a:spcBef>
                          <a:spcPts val="0"/>
                        </a:spcBef>
                        <a:spcAft>
                          <a:spcPts val="0"/>
                        </a:spcAft>
                        <a:buNone/>
                      </a:pPr>
                      <a:r>
                        <a:rPr lang="en-GB" sz="1600">
                          <a:solidFill>
                            <a:schemeClr val="dk1"/>
                          </a:solidFill>
                          <a:latin typeface="Nunito Sans"/>
                          <a:ea typeface="Nunito Sans"/>
                          <a:cs typeface="Nunito Sans"/>
                          <a:sym typeface="Nunito Sans"/>
                        </a:rPr>
                        <a:t>    </a:t>
                      </a:r>
                      <a:r>
                        <a:rPr b="1" i="1" lang="en-GB" sz="1700">
                          <a:solidFill>
                            <a:schemeClr val="dk1"/>
                          </a:solidFill>
                          <a:latin typeface="Nunito Sans"/>
                          <a:ea typeface="Nunito Sans"/>
                          <a:cs typeface="Nunito Sans"/>
                          <a:sym typeface="Nunito Sans"/>
                        </a:rPr>
                        <a:t>“Eighteen divided by the result of six plus a number”</a:t>
                      </a:r>
                      <a:endParaRPr b="1" i="1" sz="1700">
                        <a:solidFill>
                          <a:schemeClr val="dk1"/>
                        </a:solidFill>
                        <a:latin typeface="Nunito Sans"/>
                        <a:ea typeface="Nunito Sans"/>
                        <a:cs typeface="Nunito Sans"/>
                        <a:sym typeface="Nunito Sans"/>
                      </a:endParaRPr>
                    </a:p>
                    <a:p>
                      <a:pPr indent="0" lvl="0" marL="0" rtl="0" algn="ctr">
                        <a:spcBef>
                          <a:spcPts val="0"/>
                        </a:spcBef>
                        <a:spcAft>
                          <a:spcPts val="0"/>
                        </a:spcAft>
                        <a:buNone/>
                      </a:pPr>
                      <a:r>
                        <a:t/>
                      </a:r>
                      <a:endParaRPr b="1" i="1" sz="17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trigonometry to find the size of angle </a:t>
                      </a:r>
                      <a:r>
                        <a:rPr i="1" lang="en-GB" sz="1600">
                          <a:solidFill>
                            <a:schemeClr val="dk1"/>
                          </a:solidFill>
                          <a:latin typeface="Times New Roman"/>
                          <a:ea typeface="Times New Roman"/>
                          <a:cs typeface="Times New Roman"/>
                          <a:sym typeface="Times New Roman"/>
                        </a:rPr>
                        <a:t>F</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41.8</a:t>
                      </a:r>
                      <a:r>
                        <a:rPr baseline="30000" lang="en-GB" sz="1600">
                          <a:solidFill>
                            <a:srgbClr val="00BC89"/>
                          </a:solidFill>
                          <a:latin typeface="Nunito Sans"/>
                          <a:ea typeface="Nunito Sans"/>
                          <a:cs typeface="Nunito Sans"/>
                          <a:sym typeface="Nunito Sans"/>
                        </a:rPr>
                        <a:t>o</a:t>
                      </a:r>
                      <a:r>
                        <a:rPr lang="en-GB" sz="1600">
                          <a:solidFill>
                            <a:srgbClr val="00BC89"/>
                          </a:solidFill>
                          <a:latin typeface="Nunito Sans"/>
                          <a:ea typeface="Nunito Sans"/>
                          <a:cs typeface="Nunito Sans"/>
                          <a:sym typeface="Nunito Sans"/>
                        </a:rPr>
                        <a:t> (1dp)</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0" name="Google Shape;140;p25"/>
          <p:cNvSpPr txBox="1"/>
          <p:nvPr/>
        </p:nvSpPr>
        <p:spPr>
          <a:xfrm>
            <a:off x="80050" y="361775"/>
            <a:ext cx="246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41" name="Google Shape;141;p25"/>
          <p:cNvPicPr preferRelativeResize="0"/>
          <p:nvPr/>
        </p:nvPicPr>
        <p:blipFill>
          <a:blip r:embed="rId3">
            <a:alphaModFix/>
          </a:blip>
          <a:stretch>
            <a:fillRect/>
          </a:stretch>
        </p:blipFill>
        <p:spPr>
          <a:xfrm>
            <a:off x="5260800" y="2495963"/>
            <a:ext cx="2857500" cy="1933575"/>
          </a:xfrm>
          <a:prstGeom prst="rect">
            <a:avLst/>
          </a:prstGeom>
          <a:noFill/>
          <a:ln>
            <a:noFill/>
          </a:ln>
        </p:spPr>
      </p:pic>
      <p:grpSp>
        <p:nvGrpSpPr>
          <p:cNvPr id="142" name="Google Shape;142;p25"/>
          <p:cNvGrpSpPr/>
          <p:nvPr/>
        </p:nvGrpSpPr>
        <p:grpSpPr>
          <a:xfrm>
            <a:off x="305775" y="3709500"/>
            <a:ext cx="438555" cy="464275"/>
            <a:chOff x="4936601" y="5371263"/>
            <a:chExt cx="808546" cy="464275"/>
          </a:xfrm>
        </p:grpSpPr>
        <p:cxnSp>
          <p:nvCxnSpPr>
            <p:cNvPr id="143" name="Google Shape;143;p25"/>
            <p:cNvCxnSpPr/>
            <p:nvPr/>
          </p:nvCxnSpPr>
          <p:spPr>
            <a:xfrm flipH="1" rot="10800000">
              <a:off x="4936647" y="5603013"/>
              <a:ext cx="808500" cy="600"/>
            </a:xfrm>
            <a:prstGeom prst="straightConnector1">
              <a:avLst/>
            </a:prstGeom>
            <a:noFill/>
            <a:ln cap="flat" cmpd="sng" w="9525">
              <a:solidFill>
                <a:srgbClr val="00BC89"/>
              </a:solidFill>
              <a:prstDash val="solid"/>
              <a:round/>
              <a:headEnd len="med" w="med" type="none"/>
              <a:tailEnd len="med" w="med" type="none"/>
            </a:ln>
          </p:spPr>
        </p:cxnSp>
        <p:sp>
          <p:nvSpPr>
            <p:cNvPr id="144" name="Google Shape;144;p25"/>
            <p:cNvSpPr txBox="1"/>
            <p:nvPr/>
          </p:nvSpPr>
          <p:spPr>
            <a:xfrm>
              <a:off x="4951120" y="5620138"/>
              <a:ext cx="792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6 + </a:t>
              </a:r>
              <a:r>
                <a:rPr i="1" lang="en-GB">
                  <a:solidFill>
                    <a:srgbClr val="00BC89"/>
                  </a:solidFill>
                  <a:latin typeface="Times New Roman"/>
                  <a:ea typeface="Times New Roman"/>
                  <a:cs typeface="Times New Roman"/>
                  <a:sym typeface="Times New Roman"/>
                </a:rPr>
                <a:t>n</a:t>
              </a:r>
              <a:endParaRPr i="1">
                <a:solidFill>
                  <a:srgbClr val="00BC89"/>
                </a:solidFill>
                <a:latin typeface="Times New Roman"/>
                <a:ea typeface="Times New Roman"/>
                <a:cs typeface="Times New Roman"/>
                <a:sym typeface="Times New Roman"/>
              </a:endParaRPr>
            </a:p>
          </p:txBody>
        </p:sp>
        <p:sp>
          <p:nvSpPr>
            <p:cNvPr id="145" name="Google Shape;145;p25"/>
            <p:cNvSpPr txBox="1"/>
            <p:nvPr/>
          </p:nvSpPr>
          <p:spPr>
            <a:xfrm>
              <a:off x="4936601" y="5371263"/>
              <a:ext cx="8073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18</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graphicFrame>
        <p:nvGraphicFramePr>
          <p:cNvPr id="150" name="Google Shape;150;p26"/>
          <p:cNvGraphicFramePr/>
          <p:nvPr/>
        </p:nvGraphicFramePr>
        <p:xfrm>
          <a:off x="108044" y="862525"/>
          <a:ext cx="3000000" cy="3000000"/>
        </p:xfrm>
        <a:graphic>
          <a:graphicData uri="http://schemas.openxmlformats.org/drawingml/2006/table">
            <a:tbl>
              <a:tblPr bandRow="1" firstRow="1">
                <a:noFill/>
                <a:tableStyleId>{8885C55C-EA27-4C4B-AD28-9794303336C2}</a:tableStyleId>
              </a:tblPr>
              <a:tblGrid>
                <a:gridCol w="1546950"/>
                <a:gridCol w="1301375"/>
                <a:gridCol w="1453625"/>
                <a:gridCol w="1512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440 as a product of primes using index notation.</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Increase 120 by 35%.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0.005663 to two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479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Using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 write an algebraic expression that means the same as,</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ctr">
                        <a:spcBef>
                          <a:spcPts val="0"/>
                        </a:spcBef>
                        <a:spcAft>
                          <a:spcPts val="0"/>
                        </a:spcAft>
                        <a:buNone/>
                      </a:pPr>
                      <a:r>
                        <a:rPr lang="en-GB" sz="1600">
                          <a:latin typeface="Nunito Sans"/>
                          <a:ea typeface="Nunito Sans"/>
                          <a:cs typeface="Nunito Sans"/>
                          <a:sym typeface="Nunito Sans"/>
                        </a:rPr>
                        <a:t>   </a:t>
                      </a:r>
                      <a:r>
                        <a:rPr b="1" i="1" lang="en-GB" sz="1700">
                          <a:latin typeface="Nunito Sans"/>
                          <a:ea typeface="Nunito Sans"/>
                          <a:cs typeface="Nunito Sans"/>
                          <a:sym typeface="Nunito Sans"/>
                        </a:rPr>
                        <a:t>“Half of the sum of thirteen and a number”</a:t>
                      </a:r>
                      <a:endParaRPr b="1" i="1" sz="17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trigonometry to find the size of angle </a:t>
                      </a:r>
                      <a:r>
                        <a:rPr i="1" lang="en-GB" sz="1600">
                          <a:solidFill>
                            <a:schemeClr val="dk1"/>
                          </a:solidFill>
                          <a:latin typeface="Times New Roman"/>
                          <a:ea typeface="Times New Roman"/>
                          <a:cs typeface="Times New Roman"/>
                          <a:sym typeface="Times New Roman"/>
                        </a:rPr>
                        <a:t>G</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1" name="Google Shape;151;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52" name="Google Shape;152;p26"/>
          <p:cNvPicPr preferRelativeResize="0"/>
          <p:nvPr/>
        </p:nvPicPr>
        <p:blipFill>
          <a:blip r:embed="rId3">
            <a:alphaModFix/>
          </a:blip>
          <a:stretch>
            <a:fillRect/>
          </a:stretch>
        </p:blipFill>
        <p:spPr>
          <a:xfrm>
            <a:off x="5043838" y="2484388"/>
            <a:ext cx="3476625" cy="19335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graphicFrame>
        <p:nvGraphicFramePr>
          <p:cNvPr id="157" name="Google Shape;157;p27"/>
          <p:cNvGraphicFramePr/>
          <p:nvPr/>
        </p:nvGraphicFramePr>
        <p:xfrm>
          <a:off x="108044" y="862525"/>
          <a:ext cx="3000000" cy="3000000"/>
        </p:xfrm>
        <a:graphic>
          <a:graphicData uri="http://schemas.openxmlformats.org/drawingml/2006/table">
            <a:tbl>
              <a:tblPr bandRow="1" firstRow="1">
                <a:noFill/>
                <a:tableStyleId>{8885C55C-EA27-4C4B-AD28-9794303336C2}</a:tableStyleId>
              </a:tblPr>
              <a:tblGrid>
                <a:gridCol w="1546950"/>
                <a:gridCol w="1301375"/>
                <a:gridCol w="1453625"/>
                <a:gridCol w="1512275"/>
                <a:gridCol w="3067850"/>
              </a:tblGrid>
              <a:tr h="10171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440 as a product of primes using index notation.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2</a:t>
                      </a:r>
                      <a:r>
                        <a:rPr b="0" baseline="30000" lang="en-GB" sz="1600">
                          <a:solidFill>
                            <a:srgbClr val="00BC89"/>
                          </a:solidFill>
                          <a:latin typeface="Nunito Sans"/>
                          <a:ea typeface="Nunito Sans"/>
                          <a:cs typeface="Nunito Sans"/>
                          <a:sym typeface="Nunito Sans"/>
                        </a:rPr>
                        <a:t>3</a:t>
                      </a:r>
                      <a:r>
                        <a:rPr b="0" lang="en-GB" sz="1600">
                          <a:solidFill>
                            <a:srgbClr val="00BC89"/>
                          </a:solidFill>
                          <a:latin typeface="Nunito Sans"/>
                          <a:ea typeface="Nunito Sans"/>
                          <a:cs typeface="Nunito Sans"/>
                          <a:sym typeface="Nunito Sans"/>
                        </a:rPr>
                        <a:t> ⨉ 5 ⨉ 11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Increase 120 by 35%.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162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0.005663 to two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0.0057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26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Using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 write an algebraic expression that means the same as,</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ctr">
                        <a:spcBef>
                          <a:spcPts val="0"/>
                        </a:spcBef>
                        <a:spcAft>
                          <a:spcPts val="0"/>
                        </a:spcAft>
                        <a:buNone/>
                      </a:pPr>
                      <a:r>
                        <a:rPr lang="en-GB" sz="1600">
                          <a:latin typeface="Nunito Sans"/>
                          <a:ea typeface="Nunito Sans"/>
                          <a:cs typeface="Nunito Sans"/>
                          <a:sym typeface="Nunito Sans"/>
                        </a:rPr>
                        <a:t>   </a:t>
                      </a:r>
                      <a:r>
                        <a:rPr b="1" i="1" lang="en-GB" sz="1700">
                          <a:latin typeface="Nunito Sans"/>
                          <a:ea typeface="Nunito Sans"/>
                          <a:cs typeface="Nunito Sans"/>
                          <a:sym typeface="Nunito Sans"/>
                        </a:rPr>
                        <a:t>“Half of the sum of thirteen and a number”</a:t>
                      </a:r>
                      <a:endParaRPr b="1" i="1" sz="1700">
                        <a:latin typeface="Nunito Sans"/>
                        <a:ea typeface="Nunito Sans"/>
                        <a:cs typeface="Nunito Sans"/>
                        <a:sym typeface="Nunito Sans"/>
                      </a:endParaRPr>
                    </a:p>
                    <a:p>
                      <a:pPr indent="0" lvl="0" marL="0" marR="0" rtl="0" algn="ctr">
                        <a:spcBef>
                          <a:spcPts val="0"/>
                        </a:spcBef>
                        <a:spcAft>
                          <a:spcPts val="0"/>
                        </a:spcAft>
                        <a:buNone/>
                      </a:pPr>
                      <a:r>
                        <a:t/>
                      </a:r>
                      <a:endParaRPr b="1" i="1" sz="1700">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               or     (13 + </a:t>
                      </a:r>
                      <a:r>
                        <a:rPr i="1" lang="en-GB" sz="1600">
                          <a:solidFill>
                            <a:srgbClr val="00BC89"/>
                          </a:solidFill>
                          <a:latin typeface="Times New Roman"/>
                          <a:ea typeface="Times New Roman"/>
                          <a:cs typeface="Times New Roman"/>
                          <a:sym typeface="Times New Roman"/>
                        </a:rPr>
                        <a:t>n</a:t>
                      </a:r>
                      <a:r>
                        <a:rPr lang="en-GB" sz="1600">
                          <a:solidFill>
                            <a:srgbClr val="00BC89"/>
                          </a:solidFill>
                          <a:latin typeface="Nunito Sans"/>
                          <a:ea typeface="Nunito Sans"/>
                          <a:cs typeface="Nunito Sans"/>
                          <a:sym typeface="Nunito Sans"/>
                        </a:rPr>
                        <a:t>)</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trigonometry to find the size of angle </a:t>
                      </a:r>
                      <a:r>
                        <a:rPr i="1" lang="en-GB" sz="1600">
                          <a:solidFill>
                            <a:schemeClr val="dk1"/>
                          </a:solidFill>
                          <a:latin typeface="Times New Roman"/>
                          <a:ea typeface="Times New Roman"/>
                          <a:cs typeface="Times New Roman"/>
                          <a:sym typeface="Times New Roman"/>
                        </a:rPr>
                        <a:t>G</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40.0</a:t>
                      </a:r>
                      <a:r>
                        <a:rPr baseline="30000" lang="en-GB" sz="1600">
                          <a:solidFill>
                            <a:srgbClr val="00BC89"/>
                          </a:solidFill>
                          <a:latin typeface="Nunito Sans"/>
                          <a:ea typeface="Nunito Sans"/>
                          <a:cs typeface="Nunito Sans"/>
                          <a:sym typeface="Nunito Sans"/>
                        </a:rPr>
                        <a:t>o</a:t>
                      </a:r>
                      <a:r>
                        <a:rPr lang="en-GB" sz="1600">
                          <a:solidFill>
                            <a:srgbClr val="00BC89"/>
                          </a:solidFill>
                          <a:latin typeface="Nunito Sans"/>
                          <a:ea typeface="Nunito Sans"/>
                          <a:cs typeface="Nunito Sans"/>
                          <a:sym typeface="Nunito Sans"/>
                        </a:rPr>
                        <a:t> (1dp)</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8" name="Google Shape;158;p27"/>
          <p:cNvSpPr txBox="1"/>
          <p:nvPr/>
        </p:nvSpPr>
        <p:spPr>
          <a:xfrm>
            <a:off x="80050" y="361775"/>
            <a:ext cx="2512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59" name="Google Shape;159;p27"/>
          <p:cNvPicPr preferRelativeResize="0"/>
          <p:nvPr/>
        </p:nvPicPr>
        <p:blipFill>
          <a:blip r:embed="rId3">
            <a:alphaModFix/>
          </a:blip>
          <a:stretch>
            <a:fillRect/>
          </a:stretch>
        </p:blipFill>
        <p:spPr>
          <a:xfrm>
            <a:off x="5043838" y="2484388"/>
            <a:ext cx="3476625" cy="1933575"/>
          </a:xfrm>
          <a:prstGeom prst="rect">
            <a:avLst/>
          </a:prstGeom>
          <a:noFill/>
          <a:ln>
            <a:noFill/>
          </a:ln>
        </p:spPr>
      </p:pic>
      <p:grpSp>
        <p:nvGrpSpPr>
          <p:cNvPr id="160" name="Google Shape;160;p27"/>
          <p:cNvGrpSpPr/>
          <p:nvPr/>
        </p:nvGrpSpPr>
        <p:grpSpPr>
          <a:xfrm>
            <a:off x="300836" y="3668225"/>
            <a:ext cx="533560" cy="464275"/>
            <a:chOff x="4936601" y="5371263"/>
            <a:chExt cx="808546" cy="464275"/>
          </a:xfrm>
        </p:grpSpPr>
        <p:cxnSp>
          <p:nvCxnSpPr>
            <p:cNvPr id="161" name="Google Shape;161;p27"/>
            <p:cNvCxnSpPr/>
            <p:nvPr/>
          </p:nvCxnSpPr>
          <p:spPr>
            <a:xfrm flipH="1" rot="10800000">
              <a:off x="4936647" y="5603013"/>
              <a:ext cx="808500" cy="600"/>
            </a:xfrm>
            <a:prstGeom prst="straightConnector1">
              <a:avLst/>
            </a:prstGeom>
            <a:noFill/>
            <a:ln cap="flat" cmpd="sng" w="9525">
              <a:solidFill>
                <a:srgbClr val="00BC89"/>
              </a:solidFill>
              <a:prstDash val="solid"/>
              <a:round/>
              <a:headEnd len="med" w="med" type="none"/>
              <a:tailEnd len="med" w="med" type="none"/>
            </a:ln>
          </p:spPr>
        </p:cxnSp>
        <p:sp>
          <p:nvSpPr>
            <p:cNvPr id="162" name="Google Shape;162;p27"/>
            <p:cNvSpPr txBox="1"/>
            <p:nvPr/>
          </p:nvSpPr>
          <p:spPr>
            <a:xfrm>
              <a:off x="4951120" y="5620138"/>
              <a:ext cx="792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i="1">
                <a:solidFill>
                  <a:srgbClr val="00BC89"/>
                </a:solidFill>
                <a:latin typeface="Times New Roman"/>
                <a:ea typeface="Times New Roman"/>
                <a:cs typeface="Times New Roman"/>
                <a:sym typeface="Times New Roman"/>
              </a:endParaRPr>
            </a:p>
          </p:txBody>
        </p:sp>
        <p:sp>
          <p:nvSpPr>
            <p:cNvPr id="163" name="Google Shape;163;p27"/>
            <p:cNvSpPr txBox="1"/>
            <p:nvPr/>
          </p:nvSpPr>
          <p:spPr>
            <a:xfrm>
              <a:off x="4936601" y="5371263"/>
              <a:ext cx="8073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13 + </a:t>
              </a:r>
              <a:r>
                <a:rPr i="1" lang="en-GB">
                  <a:solidFill>
                    <a:srgbClr val="00BC89"/>
                  </a:solidFill>
                  <a:latin typeface="Times New Roman"/>
                  <a:ea typeface="Times New Roman"/>
                  <a:cs typeface="Times New Roman"/>
                  <a:sym typeface="Times New Roman"/>
                </a:rPr>
                <a:t>n</a:t>
              </a:r>
              <a:endParaRPr i="1">
                <a:solidFill>
                  <a:srgbClr val="00BC89"/>
                </a:solidFill>
                <a:latin typeface="Times New Roman"/>
                <a:ea typeface="Times New Roman"/>
                <a:cs typeface="Times New Roman"/>
                <a:sym typeface="Times New Roman"/>
              </a:endParaRPr>
            </a:p>
          </p:txBody>
        </p:sp>
      </p:grpSp>
      <p:grpSp>
        <p:nvGrpSpPr>
          <p:cNvPr id="164" name="Google Shape;164;p27"/>
          <p:cNvGrpSpPr/>
          <p:nvPr/>
        </p:nvGrpSpPr>
        <p:grpSpPr>
          <a:xfrm>
            <a:off x="1258124" y="3659713"/>
            <a:ext cx="154734" cy="481300"/>
            <a:chOff x="4963775" y="5368550"/>
            <a:chExt cx="294900" cy="481300"/>
          </a:xfrm>
        </p:grpSpPr>
        <p:cxnSp>
          <p:nvCxnSpPr>
            <p:cNvPr id="165" name="Google Shape;165;p27"/>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66" name="Google Shape;166;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sp>
          <p:nvSpPr>
            <p:cNvPr id="167" name="Google Shape;167;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{2F1B10FC-9BC1-404C-A540-82B96DC097FF}</a:tableStyleId>
              </a:tblPr>
              <a:tblGrid>
                <a:gridCol w="880222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Question 5, for the third week in a row, looks at one aspect of trigonometry, and a calculator (set to degrees) will be needed. Answers have been rounded to a suitable degree of accuracy, which you are welcome to adjust depending on your students’ requirements. It may be worth reminding students of the procedure for their calculator when taking the trigonometric inverse. The other questions provide practice in familiar topics to continue to build fluency and confidence.</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Product of primes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Increase/decrease by a given percentage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Rounding (significant figures)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Writing algebraic expressions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solidFill>
                            <a:schemeClr val="dk1"/>
                          </a:solidFill>
                          <a:latin typeface="Nunito Sans"/>
                          <a:ea typeface="Nunito Sans"/>
                          <a:cs typeface="Nunito Sans"/>
                          <a:sym typeface="Nunito Sans"/>
                        </a:rPr>
                        <a:t>Using trigonometry to find the size of an angle in a right-angled triangle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{2F1B10FC-9BC1-404C-A540-82B96DC097FF}</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Product of primes</a:t>
                      </a:r>
                      <a:endParaRPr b="1" sz="1300">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The prime factorisation of a number is its unique address; discuss.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Increase/decrease by a given percentage</a:t>
                      </a:r>
                      <a:endParaRPr b="1" sz="1300">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happens if you increase an amount by 10% then decrease the answer by 10%?</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Rounding (significant figures)</a:t>
                      </a:r>
                      <a:endParaRPr b="1" sz="1300">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are not all the digits significant?</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latin typeface="Nunito Sans"/>
                          <a:ea typeface="Nunito Sans"/>
                          <a:cs typeface="Nunito Sans"/>
                          <a:sym typeface="Nunito Sans"/>
                        </a:rPr>
                        <a:t>Writing algebraic expressions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Should there be a “dictionary of algebra”?</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Should algebra be recognised as a language?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Using trigonometry to find the size of an angle in a right-angled triangle</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are the inverse trigonometric functions called?</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{8885C55C-EA27-4C4B-AD28-9794303336C2}</a:tableStyleId>
              </a:tblPr>
              <a:tblGrid>
                <a:gridCol w="1546950"/>
                <a:gridCol w="1301375"/>
                <a:gridCol w="1453625"/>
                <a:gridCol w="1512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a:t>
                      </a:r>
                      <a:r>
                        <a:rPr b="0" lang="en-GB" sz="1600">
                          <a:solidFill>
                            <a:schemeClr val="dk1"/>
                          </a:solidFill>
                          <a:latin typeface="Nunito Sans"/>
                          <a:ea typeface="Nunito Sans"/>
                          <a:cs typeface="Nunito Sans"/>
                          <a:sym typeface="Nunito Sans"/>
                        </a:rPr>
                        <a:t> 195 as a product of primes.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rgbClr val="000000"/>
                          </a:solidFill>
                          <a:latin typeface="Nunito Sans"/>
                          <a:ea typeface="Nunito Sans"/>
                          <a:cs typeface="Nunito Sans"/>
                          <a:sym typeface="Nunito Sans"/>
                        </a:rPr>
                        <a:t>Increase</a:t>
                      </a:r>
                      <a:r>
                        <a:rPr b="0" lang="en-GB" sz="1600">
                          <a:solidFill>
                            <a:srgbClr val="000000"/>
                          </a:solidFill>
                          <a:latin typeface="Nunito Sans"/>
                          <a:ea typeface="Nunito Sans"/>
                          <a:cs typeface="Nunito Sans"/>
                          <a:sym typeface="Nunito Sans"/>
                        </a:rPr>
                        <a:t> 40 by 20%.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Round 2673 to two significant figures.</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736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Using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 write an algebraic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ctr">
                        <a:spcBef>
                          <a:spcPts val="0"/>
                        </a:spcBef>
                        <a:spcAft>
                          <a:spcPts val="0"/>
                        </a:spcAft>
                        <a:buClr>
                          <a:schemeClr val="dk1"/>
                        </a:buClr>
                        <a:buFont typeface="Arial"/>
                        <a:buNone/>
                      </a:pPr>
                      <a:r>
                        <a:rPr b="1" i="1" lang="en-GB" sz="1700">
                          <a:solidFill>
                            <a:schemeClr val="dk1"/>
                          </a:solidFill>
                          <a:latin typeface="Nunito Sans"/>
                          <a:ea typeface="Nunito Sans"/>
                          <a:cs typeface="Nunito Sans"/>
                          <a:sym typeface="Nunito Sans"/>
                        </a:rPr>
                        <a:t>“Sixteen added to three lots of a number”</a:t>
                      </a:r>
                      <a:endParaRPr b="1" sz="17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Use trigonometry to find the size of angle </a:t>
                      </a:r>
                      <a:r>
                        <a:rPr i="1" lang="en-GB" sz="1600">
                          <a:latin typeface="Times New Roman"/>
                          <a:ea typeface="Times New Roman"/>
                          <a:cs typeface="Times New Roman"/>
                          <a:sym typeface="Times New Roman"/>
                        </a:rPr>
                        <a:t>C</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4907988" y="2571738"/>
            <a:ext cx="3343275" cy="17049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graphicFrame>
        <p:nvGraphicFramePr>
          <p:cNvPr id="93" name="Google Shape;93;p19"/>
          <p:cNvGraphicFramePr/>
          <p:nvPr/>
        </p:nvGraphicFramePr>
        <p:xfrm>
          <a:off x="108044" y="862525"/>
          <a:ext cx="3000000" cy="3000000"/>
        </p:xfrm>
        <a:graphic>
          <a:graphicData uri="http://schemas.openxmlformats.org/drawingml/2006/table">
            <a:tbl>
              <a:tblPr bandRow="1" firstRow="1">
                <a:noFill/>
                <a:tableStyleId>{8885C55C-EA27-4C4B-AD28-9794303336C2}</a:tableStyleId>
              </a:tblPr>
              <a:tblGrid>
                <a:gridCol w="1546950"/>
                <a:gridCol w="1301375"/>
                <a:gridCol w="1453625"/>
                <a:gridCol w="1512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195 as a product of primes.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3 ⨉ 5 ⨉ 13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Increase 40 by 20%.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48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Round 2673 to two significant figures.</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2700</a:t>
                      </a:r>
                      <a:endParaRPr b="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504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Using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 write an algebraic expression that means the same as,</a:t>
                      </a:r>
                      <a:endParaRPr sz="1600">
                        <a:solidFill>
                          <a:schemeClr val="dk1"/>
                        </a:solidFill>
                        <a:latin typeface="Nunito Sans"/>
                        <a:ea typeface="Nunito Sans"/>
                        <a:cs typeface="Nunito Sans"/>
                        <a:sym typeface="Nunito Sans"/>
                      </a:endParaRPr>
                    </a:p>
                    <a:p>
                      <a:pPr indent="0" lvl="0" marL="0" rtl="0" algn="ctr">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ctr">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ctr">
                        <a:spcBef>
                          <a:spcPts val="0"/>
                        </a:spcBef>
                        <a:spcAft>
                          <a:spcPts val="0"/>
                        </a:spcAft>
                        <a:buNone/>
                      </a:pPr>
                      <a:r>
                        <a:rPr b="1" i="1" lang="en-GB" sz="1700">
                          <a:solidFill>
                            <a:schemeClr val="dk1"/>
                          </a:solidFill>
                          <a:latin typeface="Nunito Sans"/>
                          <a:ea typeface="Nunito Sans"/>
                          <a:cs typeface="Nunito Sans"/>
                          <a:sym typeface="Nunito Sans"/>
                        </a:rPr>
                        <a:t>“Sixteen added to three lots of a number”</a:t>
                      </a:r>
                      <a:endParaRPr b="1" i="1" sz="17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i="1" sz="17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1" i="1" sz="17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       3</a:t>
                      </a:r>
                      <a:r>
                        <a:rPr i="1" lang="en-GB" sz="1600">
                          <a:solidFill>
                            <a:srgbClr val="00BC89"/>
                          </a:solidFill>
                          <a:latin typeface="Times New Roman"/>
                          <a:ea typeface="Times New Roman"/>
                          <a:cs typeface="Times New Roman"/>
                          <a:sym typeface="Times New Roman"/>
                        </a:rPr>
                        <a:t>n</a:t>
                      </a:r>
                      <a:r>
                        <a:rPr lang="en-GB" sz="1600">
                          <a:solidFill>
                            <a:srgbClr val="00BC89"/>
                          </a:solidFill>
                          <a:latin typeface="Nunito Sans"/>
                          <a:ea typeface="Nunito Sans"/>
                          <a:cs typeface="Nunito Sans"/>
                          <a:sym typeface="Nunito Sans"/>
                        </a:rPr>
                        <a:t> + 16</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Use trigonometry to find the size of angle </a:t>
                      </a:r>
                      <a:r>
                        <a:rPr i="1" lang="en-GB" sz="1600">
                          <a:solidFill>
                            <a:schemeClr val="dk1"/>
                          </a:solidFill>
                          <a:latin typeface="Times New Roman"/>
                          <a:ea typeface="Times New Roman"/>
                          <a:cs typeface="Times New Roman"/>
                          <a:sym typeface="Times New Roman"/>
                        </a:rPr>
                        <a:t>C</a:t>
                      </a:r>
                      <a:r>
                        <a:rPr lang="en-GB" sz="1600">
                          <a:latin typeface="Nunito Sans"/>
                          <a:ea typeface="Nunito Sans"/>
                          <a:cs typeface="Nunito Sans"/>
                          <a:sym typeface="Nunito Sans"/>
                        </a:rPr>
                        <a:t>.</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30</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4" name="Google Shape;94;p19"/>
          <p:cNvSpPr txBox="1"/>
          <p:nvPr/>
        </p:nvSpPr>
        <p:spPr>
          <a:xfrm>
            <a:off x="80050" y="361775"/>
            <a:ext cx="2449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5" name="Google Shape;95;p19"/>
          <p:cNvPicPr preferRelativeResize="0"/>
          <p:nvPr/>
        </p:nvPicPr>
        <p:blipFill>
          <a:blip r:embed="rId3">
            <a:alphaModFix/>
          </a:blip>
          <a:stretch>
            <a:fillRect/>
          </a:stretch>
        </p:blipFill>
        <p:spPr>
          <a:xfrm>
            <a:off x="4907988" y="2571738"/>
            <a:ext cx="3343275" cy="17049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graphicFrame>
        <p:nvGraphicFramePr>
          <p:cNvPr id="100" name="Google Shape;100;p20"/>
          <p:cNvGraphicFramePr/>
          <p:nvPr/>
        </p:nvGraphicFramePr>
        <p:xfrm>
          <a:off x="108044" y="862525"/>
          <a:ext cx="3000000" cy="3000000"/>
        </p:xfrm>
        <a:graphic>
          <a:graphicData uri="http://schemas.openxmlformats.org/drawingml/2006/table">
            <a:tbl>
              <a:tblPr bandRow="1" firstRow="1">
                <a:noFill/>
                <a:tableStyleId>{8885C55C-EA27-4C4B-AD28-9794303336C2}</a:tableStyleId>
              </a:tblPr>
              <a:tblGrid>
                <a:gridCol w="1546950"/>
                <a:gridCol w="1301375"/>
                <a:gridCol w="1453625"/>
                <a:gridCol w="1512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72 as a product of primes using index notation.</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Increase 72 by 15%.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891 to one significant figure.</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33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Using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 write an algebraic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ctr">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b="1" i="1" lang="en-GB" sz="1700">
                          <a:solidFill>
                            <a:schemeClr val="dk1"/>
                          </a:solidFill>
                          <a:latin typeface="Nunito Sans"/>
                          <a:ea typeface="Nunito Sans"/>
                          <a:cs typeface="Nunito Sans"/>
                          <a:sym typeface="Nunito Sans"/>
                        </a:rPr>
                        <a:t>“A number subtracted from eleven, all multiplied by five”</a:t>
                      </a:r>
                      <a:endParaRPr b="1" sz="17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trigonometry to find the size of angle </a:t>
                      </a:r>
                      <a:r>
                        <a:rPr i="1" lang="en-GB" sz="1600">
                          <a:solidFill>
                            <a:schemeClr val="dk1"/>
                          </a:solidFill>
                          <a:latin typeface="Times New Roman"/>
                          <a:ea typeface="Times New Roman"/>
                          <a:cs typeface="Times New Roman"/>
                          <a:sym typeface="Times New Roman"/>
                        </a:rPr>
                        <a:t>D</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1" name="Google Shape;101;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2" name="Google Shape;102;p20"/>
          <p:cNvPicPr preferRelativeResize="0"/>
          <p:nvPr/>
        </p:nvPicPr>
        <p:blipFill>
          <a:blip r:embed="rId3">
            <a:alphaModFix/>
          </a:blip>
          <a:stretch>
            <a:fillRect/>
          </a:stretch>
        </p:blipFill>
        <p:spPr>
          <a:xfrm>
            <a:off x="5034275" y="2662338"/>
            <a:ext cx="3333750" cy="1704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graphicFrame>
        <p:nvGraphicFramePr>
          <p:cNvPr id="107" name="Google Shape;107;p21"/>
          <p:cNvGraphicFramePr/>
          <p:nvPr/>
        </p:nvGraphicFramePr>
        <p:xfrm>
          <a:off x="108044" y="862525"/>
          <a:ext cx="3000000" cy="3000000"/>
        </p:xfrm>
        <a:graphic>
          <a:graphicData uri="http://schemas.openxmlformats.org/drawingml/2006/table">
            <a:tbl>
              <a:tblPr bandRow="1" firstRow="1">
                <a:noFill/>
                <a:tableStyleId>{8885C55C-EA27-4C4B-AD28-9794303336C2}</a:tableStyleId>
              </a:tblPr>
              <a:tblGrid>
                <a:gridCol w="1546950"/>
                <a:gridCol w="1301375"/>
                <a:gridCol w="1453625"/>
                <a:gridCol w="1512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72 as a product of primes using index notation.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2</a:t>
                      </a:r>
                      <a:r>
                        <a:rPr b="0" baseline="30000" lang="en-GB" sz="1600">
                          <a:solidFill>
                            <a:srgbClr val="00BC89"/>
                          </a:solidFill>
                          <a:latin typeface="Nunito Sans"/>
                          <a:ea typeface="Nunito Sans"/>
                          <a:cs typeface="Nunito Sans"/>
                          <a:sym typeface="Nunito Sans"/>
                        </a:rPr>
                        <a:t>3</a:t>
                      </a:r>
                      <a:r>
                        <a:rPr b="0" lang="en-GB" sz="1600">
                          <a:solidFill>
                            <a:srgbClr val="00BC89"/>
                          </a:solidFill>
                          <a:latin typeface="Nunito Sans"/>
                          <a:ea typeface="Nunito Sans"/>
                          <a:cs typeface="Nunito Sans"/>
                          <a:sym typeface="Nunito Sans"/>
                        </a:rPr>
                        <a:t> ⨉ 3</a:t>
                      </a:r>
                      <a:r>
                        <a:rPr b="0" baseline="30000" lang="en-GB" sz="1600">
                          <a:solidFill>
                            <a:srgbClr val="00BC89"/>
                          </a:solidFill>
                          <a:latin typeface="Nunito Sans"/>
                          <a:ea typeface="Nunito Sans"/>
                          <a:cs typeface="Nunito Sans"/>
                          <a:sym typeface="Nunito Sans"/>
                        </a:rPr>
                        <a:t>2</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Increase 72 by 15%.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82.8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891 to one significant figure.</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900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157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Using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 write an algebraic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ctr">
                        <a:spcBef>
                          <a:spcPts val="0"/>
                        </a:spcBef>
                        <a:spcAft>
                          <a:spcPts val="0"/>
                        </a:spcAft>
                        <a:buNone/>
                      </a:pPr>
                      <a:r>
                        <a:rPr lang="en-GB" sz="1600">
                          <a:solidFill>
                            <a:schemeClr val="dk1"/>
                          </a:solidFill>
                          <a:latin typeface="Nunito Sans"/>
                          <a:ea typeface="Nunito Sans"/>
                          <a:cs typeface="Nunito Sans"/>
                          <a:sym typeface="Nunito Sans"/>
                        </a:rPr>
                        <a:t>       </a:t>
                      </a:r>
                      <a:r>
                        <a:rPr b="1" i="1" lang="en-GB" sz="1700">
                          <a:solidFill>
                            <a:schemeClr val="dk1"/>
                          </a:solidFill>
                          <a:latin typeface="Nunito Sans"/>
                          <a:ea typeface="Nunito Sans"/>
                          <a:cs typeface="Nunito Sans"/>
                          <a:sym typeface="Nunito Sans"/>
                        </a:rPr>
                        <a:t>“A number subtracted from eleven, all multiplied by five”</a:t>
                      </a:r>
                      <a:endParaRPr b="1" i="1" sz="1700">
                        <a:solidFill>
                          <a:schemeClr val="dk1"/>
                        </a:solidFill>
                        <a:latin typeface="Nunito Sans"/>
                        <a:ea typeface="Nunito Sans"/>
                        <a:cs typeface="Nunito Sans"/>
                        <a:sym typeface="Nunito Sans"/>
                      </a:endParaRPr>
                    </a:p>
                    <a:p>
                      <a:pPr indent="0" lvl="0" marL="0" rtl="0" algn="ctr">
                        <a:spcBef>
                          <a:spcPts val="0"/>
                        </a:spcBef>
                        <a:spcAft>
                          <a:spcPts val="0"/>
                        </a:spcAft>
                        <a:buNone/>
                      </a:pPr>
                      <a:r>
                        <a:t/>
                      </a:r>
                      <a:endParaRPr b="1" i="1" sz="17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5(11 - </a:t>
                      </a:r>
                      <a:r>
                        <a:rPr i="1" lang="en-GB" sz="1600">
                          <a:solidFill>
                            <a:srgbClr val="00BC89"/>
                          </a:solidFill>
                          <a:latin typeface="Times New Roman"/>
                          <a:ea typeface="Times New Roman"/>
                          <a:cs typeface="Times New Roman"/>
                          <a:sym typeface="Times New Roman"/>
                        </a:rPr>
                        <a:t>n</a:t>
                      </a:r>
                      <a:r>
                        <a:rPr lang="en-GB" sz="1600">
                          <a:solidFill>
                            <a:srgbClr val="00BC89"/>
                          </a:solidFill>
                          <a:latin typeface="Nunito Sans"/>
                          <a:ea typeface="Nunito Sans"/>
                          <a:cs typeface="Nunito Sans"/>
                          <a:sym typeface="Nunito Sans"/>
                        </a:rPr>
                        <a:t>)</a:t>
                      </a:r>
                      <a:endParaRPr b="1" i="1" sz="17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trigonometry to find the size of angle </a:t>
                      </a:r>
                      <a:r>
                        <a:rPr i="1" lang="en-GB" sz="1600">
                          <a:solidFill>
                            <a:schemeClr val="dk1"/>
                          </a:solidFill>
                          <a:latin typeface="Times New Roman"/>
                          <a:ea typeface="Times New Roman"/>
                          <a:cs typeface="Times New Roman"/>
                          <a:sym typeface="Times New Roman"/>
                        </a:rPr>
                        <a:t>D</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57.4</a:t>
                      </a:r>
                      <a:r>
                        <a:rPr baseline="30000" lang="en-GB" sz="1600">
                          <a:solidFill>
                            <a:srgbClr val="00BC89"/>
                          </a:solidFill>
                          <a:latin typeface="Nunito Sans"/>
                          <a:ea typeface="Nunito Sans"/>
                          <a:cs typeface="Nunito Sans"/>
                          <a:sym typeface="Nunito Sans"/>
                        </a:rPr>
                        <a:t>o</a:t>
                      </a:r>
                      <a:r>
                        <a:rPr lang="en-GB" sz="1600">
                          <a:solidFill>
                            <a:srgbClr val="00BC89"/>
                          </a:solidFill>
                          <a:latin typeface="Nunito Sans"/>
                          <a:ea typeface="Nunito Sans"/>
                          <a:cs typeface="Nunito Sans"/>
                          <a:sym typeface="Nunito Sans"/>
                        </a:rPr>
                        <a:t> (1dp)</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8" name="Google Shape;108;p21"/>
          <p:cNvSpPr txBox="1"/>
          <p:nvPr/>
        </p:nvSpPr>
        <p:spPr>
          <a:xfrm>
            <a:off x="80050" y="361775"/>
            <a:ext cx="2518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09" name="Google Shape;109;p21"/>
          <p:cNvPicPr preferRelativeResize="0"/>
          <p:nvPr/>
        </p:nvPicPr>
        <p:blipFill>
          <a:blip r:embed="rId3">
            <a:alphaModFix/>
          </a:blip>
          <a:stretch>
            <a:fillRect/>
          </a:stretch>
        </p:blipFill>
        <p:spPr>
          <a:xfrm>
            <a:off x="5034275" y="2662338"/>
            <a:ext cx="3333750" cy="17049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graphicFrame>
        <p:nvGraphicFramePr>
          <p:cNvPr id="114" name="Google Shape;114;p22"/>
          <p:cNvGraphicFramePr/>
          <p:nvPr/>
        </p:nvGraphicFramePr>
        <p:xfrm>
          <a:off x="108044" y="862525"/>
          <a:ext cx="3000000" cy="3000000"/>
        </p:xfrm>
        <a:graphic>
          <a:graphicData uri="http://schemas.openxmlformats.org/drawingml/2006/table">
            <a:tbl>
              <a:tblPr bandRow="1" firstRow="1">
                <a:noFill/>
                <a:tableStyleId>{8885C55C-EA27-4C4B-AD28-9794303336C2}</a:tableStyleId>
              </a:tblPr>
              <a:tblGrid>
                <a:gridCol w="1546950"/>
                <a:gridCol w="1301375"/>
                <a:gridCol w="1453625"/>
                <a:gridCol w="1512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144 as a product of primes using index notation.</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Decrease 90 by 30%.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2.459 to two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810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Using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 write an algebraic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ctr">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b="1" i="1" lang="en-GB" sz="1700">
                          <a:solidFill>
                            <a:schemeClr val="dk1"/>
                          </a:solidFill>
                          <a:latin typeface="Nunito Sans"/>
                          <a:ea typeface="Nunito Sans"/>
                          <a:cs typeface="Nunito Sans"/>
                          <a:sym typeface="Nunito Sans"/>
                        </a:rPr>
                        <a:t>“A number divided by four that is then added to twenty-three”</a:t>
                      </a:r>
                      <a:endParaRPr b="1" sz="17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trigonometry to find the size of angle </a:t>
                      </a:r>
                      <a:r>
                        <a:rPr i="1" lang="en-GB" sz="1600">
                          <a:solidFill>
                            <a:schemeClr val="dk1"/>
                          </a:solidFill>
                          <a:latin typeface="Times New Roman"/>
                          <a:ea typeface="Times New Roman"/>
                          <a:cs typeface="Times New Roman"/>
                          <a:sym typeface="Times New Roman"/>
                        </a:rPr>
                        <a:t>E</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5" name="Google Shape;115;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16" name="Google Shape;116;p22"/>
          <p:cNvPicPr preferRelativeResize="0"/>
          <p:nvPr/>
        </p:nvPicPr>
        <p:blipFill>
          <a:blip r:embed="rId3">
            <a:alphaModFix/>
          </a:blip>
          <a:stretch>
            <a:fillRect/>
          </a:stretch>
        </p:blipFill>
        <p:spPr>
          <a:xfrm>
            <a:off x="5082288" y="2461238"/>
            <a:ext cx="3457575" cy="19335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graphicFrame>
        <p:nvGraphicFramePr>
          <p:cNvPr id="121" name="Google Shape;121;p23"/>
          <p:cNvGraphicFramePr/>
          <p:nvPr/>
        </p:nvGraphicFramePr>
        <p:xfrm>
          <a:off x="108044" y="862525"/>
          <a:ext cx="3000000" cy="3000000"/>
        </p:xfrm>
        <a:graphic>
          <a:graphicData uri="http://schemas.openxmlformats.org/drawingml/2006/table">
            <a:tbl>
              <a:tblPr bandRow="1" firstRow="1">
                <a:noFill/>
                <a:tableStyleId>{8885C55C-EA27-4C4B-AD28-9794303336C2}</a:tableStyleId>
              </a:tblPr>
              <a:tblGrid>
                <a:gridCol w="1546950"/>
                <a:gridCol w="1301375"/>
                <a:gridCol w="1453625"/>
                <a:gridCol w="1512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Write 144 as a product of primes using index notation.</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2</a:t>
                      </a:r>
                      <a:r>
                        <a:rPr b="0" baseline="30000" lang="en-GB" sz="1600">
                          <a:solidFill>
                            <a:srgbClr val="00BC89"/>
                          </a:solidFill>
                          <a:latin typeface="Nunito Sans"/>
                          <a:ea typeface="Nunito Sans"/>
                          <a:cs typeface="Nunito Sans"/>
                          <a:sym typeface="Nunito Sans"/>
                        </a:rPr>
                        <a:t>4</a:t>
                      </a:r>
                      <a:r>
                        <a:rPr b="0" lang="en-GB" sz="1600">
                          <a:solidFill>
                            <a:srgbClr val="00BC89"/>
                          </a:solidFill>
                          <a:latin typeface="Nunito Sans"/>
                          <a:ea typeface="Nunito Sans"/>
                          <a:cs typeface="Nunito Sans"/>
                          <a:sym typeface="Nunito Sans"/>
                        </a:rPr>
                        <a:t> ⨉ 3</a:t>
                      </a:r>
                      <a:r>
                        <a:rPr b="0" baseline="30000" lang="en-GB" sz="1600">
                          <a:solidFill>
                            <a:srgbClr val="00BC89"/>
                          </a:solidFill>
                          <a:latin typeface="Nunito Sans"/>
                          <a:ea typeface="Nunito Sans"/>
                          <a:cs typeface="Nunito Sans"/>
                          <a:sym typeface="Nunito Sans"/>
                        </a:rPr>
                        <a:t>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Decrease 90 by 30%.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63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Round 2.459 to two significant figures.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2.5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21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Using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 write an algebraic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ctr">
                        <a:spcBef>
                          <a:spcPts val="0"/>
                        </a:spcBef>
                        <a:spcAft>
                          <a:spcPts val="0"/>
                        </a:spcAft>
                        <a:buNone/>
                      </a:pPr>
                      <a:r>
                        <a:rPr lang="en-GB" sz="1600">
                          <a:solidFill>
                            <a:schemeClr val="dk1"/>
                          </a:solidFill>
                          <a:latin typeface="Nunito Sans"/>
                          <a:ea typeface="Nunito Sans"/>
                          <a:cs typeface="Nunito Sans"/>
                          <a:sym typeface="Nunito Sans"/>
                        </a:rPr>
                        <a:t>    </a:t>
                      </a:r>
                      <a:r>
                        <a:rPr b="1" i="1" lang="en-GB" sz="1700">
                          <a:solidFill>
                            <a:schemeClr val="dk1"/>
                          </a:solidFill>
                          <a:latin typeface="Nunito Sans"/>
                          <a:ea typeface="Nunito Sans"/>
                          <a:cs typeface="Nunito Sans"/>
                          <a:sym typeface="Nunito Sans"/>
                        </a:rPr>
                        <a:t>“A number divided by four that is then added to twenty-three”</a:t>
                      </a:r>
                      <a:endParaRPr b="1" i="1" sz="1700">
                        <a:solidFill>
                          <a:schemeClr val="dk1"/>
                        </a:solidFill>
                        <a:latin typeface="Nunito Sans"/>
                        <a:ea typeface="Nunito Sans"/>
                        <a:cs typeface="Nunito Sans"/>
                        <a:sym typeface="Nunito Sans"/>
                      </a:endParaRPr>
                    </a:p>
                    <a:p>
                      <a:pPr indent="0" lvl="0" marL="0" rtl="0" algn="ctr">
                        <a:spcBef>
                          <a:spcPts val="0"/>
                        </a:spcBef>
                        <a:spcAft>
                          <a:spcPts val="0"/>
                        </a:spcAft>
                        <a:buNone/>
                      </a:pPr>
                      <a:r>
                        <a:t/>
                      </a:r>
                      <a:endParaRPr b="1" i="1" sz="17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23 + </a:t>
                      </a:r>
                      <a:endParaRPr b="1" baseline="-25000" i="1" sz="17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trigonometry to find the size of angle </a:t>
                      </a:r>
                      <a:r>
                        <a:rPr i="1" lang="en-GB" sz="1600">
                          <a:solidFill>
                            <a:schemeClr val="dk1"/>
                          </a:solidFill>
                          <a:latin typeface="Times New Roman"/>
                          <a:ea typeface="Times New Roman"/>
                          <a:cs typeface="Times New Roman"/>
                          <a:sym typeface="Times New Roman"/>
                        </a:rPr>
                        <a:t>E</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52.0</a:t>
                      </a:r>
                      <a:r>
                        <a:rPr baseline="30000" lang="en-GB" sz="1600">
                          <a:solidFill>
                            <a:srgbClr val="00BC89"/>
                          </a:solidFill>
                          <a:latin typeface="Nunito Sans"/>
                          <a:ea typeface="Nunito Sans"/>
                          <a:cs typeface="Nunito Sans"/>
                          <a:sym typeface="Nunito Sans"/>
                        </a:rPr>
                        <a:t>o</a:t>
                      </a:r>
                      <a:r>
                        <a:rPr lang="en-GB" sz="1600">
                          <a:solidFill>
                            <a:srgbClr val="00BC89"/>
                          </a:solidFill>
                          <a:latin typeface="Nunito Sans"/>
                          <a:ea typeface="Nunito Sans"/>
                          <a:cs typeface="Nunito Sans"/>
                          <a:sym typeface="Nunito Sans"/>
                        </a:rPr>
                        <a:t> (1dp)</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2" name="Google Shape;122;p23"/>
          <p:cNvSpPr txBox="1"/>
          <p:nvPr/>
        </p:nvSpPr>
        <p:spPr>
          <a:xfrm>
            <a:off x="80050" y="361775"/>
            <a:ext cx="2495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23" name="Google Shape;123;p23"/>
          <p:cNvPicPr preferRelativeResize="0"/>
          <p:nvPr/>
        </p:nvPicPr>
        <p:blipFill>
          <a:blip r:embed="rId3">
            <a:alphaModFix/>
          </a:blip>
          <a:stretch>
            <a:fillRect/>
          </a:stretch>
        </p:blipFill>
        <p:spPr>
          <a:xfrm>
            <a:off x="5082288" y="2461238"/>
            <a:ext cx="3457575" cy="1933575"/>
          </a:xfrm>
          <a:prstGeom prst="rect">
            <a:avLst/>
          </a:prstGeom>
          <a:noFill/>
          <a:ln>
            <a:noFill/>
          </a:ln>
        </p:spPr>
      </p:pic>
      <p:grpSp>
        <p:nvGrpSpPr>
          <p:cNvPr id="124" name="Google Shape;124;p23"/>
          <p:cNvGrpSpPr/>
          <p:nvPr/>
        </p:nvGrpSpPr>
        <p:grpSpPr>
          <a:xfrm>
            <a:off x="671803" y="3641450"/>
            <a:ext cx="235655" cy="481300"/>
            <a:chOff x="4963775" y="5368550"/>
            <a:chExt cx="294900" cy="481300"/>
          </a:xfrm>
        </p:grpSpPr>
        <p:cxnSp>
          <p:nvCxnSpPr>
            <p:cNvPr id="125" name="Google Shape;125;p23"/>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26" name="Google Shape;126;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4</a:t>
              </a:r>
              <a:endParaRPr>
                <a:solidFill>
                  <a:srgbClr val="00BC89"/>
                </a:solidFill>
                <a:latin typeface="Nunito Sans"/>
                <a:ea typeface="Nunito Sans"/>
                <a:cs typeface="Nunito Sans"/>
                <a:sym typeface="Nunito Sans"/>
              </a:endParaRPr>
            </a:p>
          </p:txBody>
        </p:sp>
        <p:sp>
          <p:nvSpPr>
            <p:cNvPr id="127" name="Google Shape;127;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BC89"/>
                  </a:solidFill>
                  <a:latin typeface="Times New Roman"/>
                  <a:ea typeface="Times New Roman"/>
                  <a:cs typeface="Times New Roman"/>
                  <a:sym typeface="Times New Roman"/>
                </a:rPr>
                <a:t>n</a:t>
              </a:r>
              <a:endParaRPr i="1">
                <a:solidFill>
                  <a:srgbClr val="00BC89"/>
                </a:solidFill>
                <a:latin typeface="Times New Roman"/>
                <a:ea typeface="Times New Roman"/>
                <a:cs typeface="Times New Roman"/>
                <a:sym typeface="Times New Roman"/>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